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1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-8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229600" cy="147002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ТЕРРИТОРИАЛЬНАЯ СХЕМА </a:t>
            </a:r>
            <a:r>
              <a:rPr lang="ru-RU" sz="2000" b="1" dirty="0"/>
              <a:t>ОБРАЩЕНИЯ С ОТХОДАМИ, В ТОМ ЧИСЛЕ ТВЕРДЫМИ КОММУНАЛЬНЫМИ ОТХОДАМИ, И </a:t>
            </a:r>
            <a:r>
              <a:rPr lang="ru-RU" sz="2000" b="1" dirty="0" smtClean="0"/>
              <a:t>СХЕМЫ </a:t>
            </a:r>
            <a:r>
              <a:rPr lang="ru-RU" sz="2000" b="1" dirty="0"/>
              <a:t>РАЗМЕЩЕНИЯ ПОЛИГОНОВ ТВЕРДЫХ КОММУНАЛЬНЫХ ОТХОДОВ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51845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ОТКРЫТОЕ АКЦИОНЕРНОЕ ОБЩЕСТВО</a:t>
            </a:r>
            <a:endParaRPr lang="ru-RU" sz="1100" dirty="0"/>
          </a:p>
          <a:p>
            <a:pPr algn="ctr"/>
            <a:r>
              <a:rPr lang="ru-RU" sz="1100" b="1" dirty="0"/>
              <a:t>«ЦЕНТР БЛАГОУСТРОЙСТВА И ОБРАЩЕНИЯ С ОТХОДАМИ»</a:t>
            </a:r>
            <a:endParaRPr lang="ru-RU" sz="1100" dirty="0"/>
          </a:p>
          <a:p>
            <a:pPr algn="ctr"/>
            <a:r>
              <a:rPr lang="ru-RU" sz="1100" b="1" dirty="0"/>
              <a:t>(</a:t>
            </a:r>
            <a:r>
              <a:rPr lang="ru-RU" sz="1100" dirty="0"/>
              <a:t>ОАО «ЦБОО»)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365104"/>
            <a:ext cx="878497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/>
          </a:p>
          <a:p>
            <a:r>
              <a:rPr lang="ru-RU" sz="1400" b="1" dirty="0" smtClean="0"/>
              <a:t>Докладчик</a:t>
            </a:r>
            <a:endParaRPr lang="ru-RU" sz="1400" dirty="0"/>
          </a:p>
          <a:p>
            <a:r>
              <a:rPr lang="ru-RU" sz="1400" b="1" dirty="0" smtClean="0"/>
              <a:t>Генеральный директор ОАО «ЦБОО», к.т.н.                                                                                              Абрамов </a:t>
            </a:r>
            <a:r>
              <a:rPr lang="ru-RU" sz="1400" b="1" dirty="0"/>
              <a:t>В.Н.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1100" dirty="0"/>
              <a:t>Москва, Ульяновская область, 2015</a:t>
            </a:r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473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63272" cy="576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Объемы образования отходов </a:t>
            </a:r>
            <a:r>
              <a:rPr lang="ru-RU" sz="2400" smtClean="0">
                <a:solidFill>
                  <a:schemeClr val="tx1"/>
                </a:solidFill>
              </a:rPr>
              <a:t>по </a:t>
            </a:r>
            <a:r>
              <a:rPr lang="ru-RU" sz="2400" smtClean="0">
                <a:solidFill>
                  <a:schemeClr val="tx1"/>
                </a:solidFill>
              </a:rPr>
              <a:t>АПО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714356"/>
          <a:ext cx="7072363" cy="5669422"/>
        </p:xfrm>
        <a:graphic>
          <a:graphicData uri="http://schemas.openxmlformats.org/drawingml/2006/table">
            <a:tbl>
              <a:tblPr/>
              <a:tblGrid>
                <a:gridCol w="1071572"/>
                <a:gridCol w="3080463"/>
                <a:gridCol w="1777321"/>
                <a:gridCol w="1143007"/>
              </a:tblGrid>
              <a:tr h="459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АПО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района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ТКО, </a:t>
                      </a:r>
                    </a:p>
                    <a:p>
                      <a:pPr algn="ctr" fontAlgn="b"/>
                      <a:r>
                        <a:rPr lang="ru-RU" sz="8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м3/год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от Ульяновской области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64">
                <a:tc rowSpan="1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АПО-1</a:t>
                      </a:r>
                    </a:p>
                  </a:txBody>
                  <a:tcPr marL="4496" marR="4496" marT="4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Базарносызганский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31638.79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Барышский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124276.14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Вешкаймский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65780.6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Инзенский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143952.52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Карсунский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54449.6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Майнский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87800.41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Николаевский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103985.06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Новоспасский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44468.48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Павловский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28274.46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Радищевский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24219.91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Старокулаткинский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45556.62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69784.03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Ульяновский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80190.35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Цильнинский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86831.14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Ульяновск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492896.33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6" marR="4496" marT="4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1484104.44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7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АПО-2</a:t>
                      </a:r>
                    </a:p>
                  </a:txBody>
                  <a:tcPr marL="4496" marR="4496" marT="4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Кузоватовский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78932.17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24,21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Сенгилеевский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74643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Тереньгульский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62057.31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Ульяновский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80190.35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Новоульяновск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66972.31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Ульяновск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492896.33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6" marR="4496" marT="4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855691.47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7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АПО-3</a:t>
                      </a:r>
                    </a:p>
                  </a:txBody>
                  <a:tcPr marL="4496" marR="4496" marT="4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Мелекесский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65222.33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33,79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Новомалыклинский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52817.84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Старомайнский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57980.19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Чердаклинский район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148070.4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Димитровград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377252.29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Ульяновск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492896.33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6" marR="4496" marT="4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1194239.38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7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Ульяновской области:</a:t>
                      </a:r>
                    </a:p>
                  </a:txBody>
                  <a:tcPr marL="4496" marR="4496" marT="4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6" marR="4496" marT="44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6" marR="4496" marT="4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7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3534035.29</a:t>
                      </a:r>
                    </a:p>
                  </a:txBody>
                  <a:tcPr marL="4496" marR="4496" marT="4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6" marR="4496" marT="4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4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643734" cy="9989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Расчетное количество транспорта </a:t>
            </a:r>
            <a:r>
              <a:rPr lang="ru-RU" sz="2800" smtClean="0">
                <a:solidFill>
                  <a:schemeClr val="tx1"/>
                </a:solidFill>
              </a:rPr>
              <a:t>по АПО для </a:t>
            </a:r>
            <a:r>
              <a:rPr lang="ru-RU" sz="2800" dirty="0" smtClean="0">
                <a:solidFill>
                  <a:schemeClr val="tx1"/>
                </a:solidFill>
              </a:rPr>
              <a:t>вывоза ТКО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36904" cy="44630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900" smtClean="0"/>
              <a:t>АПО-1:</a:t>
            </a:r>
            <a:endParaRPr lang="ru-RU" sz="1900" dirty="0" smtClean="0"/>
          </a:p>
          <a:p>
            <a:r>
              <a:rPr lang="ru-RU" sz="1900" dirty="0" smtClean="0"/>
              <a:t>Собирающие </a:t>
            </a:r>
            <a:r>
              <a:rPr lang="ru-RU" sz="1900" smtClean="0"/>
              <a:t>Мусоровозы – 56 </a:t>
            </a:r>
            <a:r>
              <a:rPr lang="ru-RU" sz="1900" dirty="0" smtClean="0"/>
              <a:t>шт.;</a:t>
            </a:r>
          </a:p>
          <a:p>
            <a:r>
              <a:rPr lang="ru-RU" sz="1900" dirty="0" err="1" smtClean="0"/>
              <a:t>Бункеровозы</a:t>
            </a:r>
            <a:r>
              <a:rPr lang="ru-RU" sz="1900" dirty="0" smtClean="0"/>
              <a:t> </a:t>
            </a:r>
            <a:r>
              <a:rPr lang="ru-RU" sz="1900" smtClean="0"/>
              <a:t>– 53 </a:t>
            </a:r>
            <a:r>
              <a:rPr lang="ru-RU" sz="1900" dirty="0" smtClean="0"/>
              <a:t>шт.;</a:t>
            </a:r>
          </a:p>
          <a:p>
            <a:r>
              <a:rPr lang="ru-RU" sz="1900" dirty="0" smtClean="0"/>
              <a:t>Транспортные мусоровозы </a:t>
            </a:r>
            <a:r>
              <a:rPr lang="ru-RU" sz="1900" smtClean="0"/>
              <a:t>– 10 </a:t>
            </a:r>
            <a:r>
              <a:rPr lang="ru-RU" sz="1900" dirty="0" smtClean="0"/>
              <a:t>шт. (для вывоза  ТКО), 2 шт. (для вывоза КГМ);</a:t>
            </a:r>
          </a:p>
          <a:p>
            <a:r>
              <a:rPr lang="ru-RU" sz="1900" dirty="0" smtClean="0"/>
              <a:t>Транспорт для вывоза вторсырья – 5 шт.</a:t>
            </a:r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smtClean="0"/>
              <a:t>АПО-2:</a:t>
            </a:r>
            <a:endParaRPr lang="ru-RU" sz="1900" dirty="0" smtClean="0"/>
          </a:p>
          <a:p>
            <a:r>
              <a:rPr lang="ru-RU" sz="1900" dirty="0"/>
              <a:t>Собирающие Мусоровозы </a:t>
            </a:r>
            <a:r>
              <a:rPr lang="ru-RU" sz="1900" smtClean="0"/>
              <a:t>– 20 </a:t>
            </a:r>
            <a:r>
              <a:rPr lang="ru-RU" sz="1900" dirty="0" smtClean="0"/>
              <a:t>шт.;</a:t>
            </a:r>
            <a:endParaRPr lang="ru-RU" sz="1900" dirty="0"/>
          </a:p>
          <a:p>
            <a:r>
              <a:rPr lang="ru-RU" sz="1900" dirty="0" err="1"/>
              <a:t>Бункеровозы</a:t>
            </a:r>
            <a:r>
              <a:rPr lang="ru-RU" sz="1900" dirty="0"/>
              <a:t> </a:t>
            </a:r>
            <a:r>
              <a:rPr lang="ru-RU" sz="1900" smtClean="0"/>
              <a:t>– 26 </a:t>
            </a:r>
            <a:r>
              <a:rPr lang="ru-RU" sz="1900" dirty="0" smtClean="0"/>
              <a:t>шт.;</a:t>
            </a:r>
            <a:endParaRPr lang="ru-RU" sz="1900" dirty="0"/>
          </a:p>
          <a:p>
            <a:r>
              <a:rPr lang="ru-RU" sz="1900" dirty="0"/>
              <a:t>Транспортные мусоровозы </a:t>
            </a:r>
            <a:r>
              <a:rPr lang="ru-RU" sz="1900" dirty="0" smtClean="0"/>
              <a:t>– 1 </a:t>
            </a:r>
            <a:r>
              <a:rPr lang="ru-RU" sz="1900" dirty="0"/>
              <a:t>шт. (для вывоза  ТКО), </a:t>
            </a:r>
            <a:r>
              <a:rPr lang="ru-RU" sz="1900" dirty="0" smtClean="0"/>
              <a:t>1 шт</a:t>
            </a:r>
            <a:r>
              <a:rPr lang="ru-RU" sz="1900" dirty="0"/>
              <a:t>. (для вывоза КГМ</a:t>
            </a:r>
            <a:r>
              <a:rPr lang="ru-RU" sz="1900" dirty="0" smtClean="0"/>
              <a:t>);</a:t>
            </a:r>
          </a:p>
          <a:p>
            <a:r>
              <a:rPr lang="ru-RU" sz="1900" dirty="0" smtClean="0"/>
              <a:t>Транспорт для вторсырья – 2 шт.</a:t>
            </a:r>
            <a:endParaRPr lang="ru-RU" sz="1900" dirty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smtClean="0"/>
              <a:t>АПО-3:</a:t>
            </a:r>
            <a:endParaRPr lang="ru-RU" sz="1900" dirty="0" smtClean="0"/>
          </a:p>
          <a:p>
            <a:r>
              <a:rPr lang="ru-RU" sz="1900" dirty="0"/>
              <a:t>Собирающие Мусоровозы </a:t>
            </a:r>
            <a:r>
              <a:rPr lang="ru-RU" sz="1900" smtClean="0"/>
              <a:t>– 29 </a:t>
            </a:r>
            <a:r>
              <a:rPr lang="ru-RU" sz="1900" dirty="0" smtClean="0"/>
              <a:t>шт.;</a:t>
            </a:r>
            <a:endParaRPr lang="ru-RU" sz="1900" dirty="0"/>
          </a:p>
          <a:p>
            <a:r>
              <a:rPr lang="ru-RU" sz="1900" dirty="0" err="1"/>
              <a:t>Бункеровозы</a:t>
            </a:r>
            <a:r>
              <a:rPr lang="ru-RU" sz="1900" dirty="0"/>
              <a:t> </a:t>
            </a:r>
            <a:r>
              <a:rPr lang="ru-RU" sz="1900" smtClean="0"/>
              <a:t>– 29 </a:t>
            </a:r>
            <a:r>
              <a:rPr lang="ru-RU" sz="1900" dirty="0" smtClean="0"/>
              <a:t>шт.;</a:t>
            </a:r>
            <a:endParaRPr lang="ru-RU" sz="1900" dirty="0"/>
          </a:p>
          <a:p>
            <a:r>
              <a:rPr lang="ru-RU" sz="1900" dirty="0"/>
              <a:t>Транспортные мусоровозы – 1</a:t>
            </a:r>
            <a:r>
              <a:rPr lang="ru-RU" sz="1900" dirty="0" smtClean="0"/>
              <a:t> </a:t>
            </a:r>
            <a:r>
              <a:rPr lang="ru-RU" sz="1900" dirty="0"/>
              <a:t>шт. (для вывоза  ТКО), </a:t>
            </a:r>
            <a:r>
              <a:rPr lang="ru-RU" sz="1900" dirty="0" smtClean="0"/>
              <a:t>1 шт</a:t>
            </a:r>
            <a:r>
              <a:rPr lang="ru-RU" sz="1900" dirty="0"/>
              <a:t>. (для вывоза КГМ</a:t>
            </a:r>
            <a:r>
              <a:rPr lang="ru-RU" sz="1900" dirty="0" smtClean="0"/>
              <a:t>);</a:t>
            </a:r>
          </a:p>
          <a:p>
            <a:r>
              <a:rPr lang="ru-RU" sz="1900" dirty="0" smtClean="0"/>
              <a:t>Транспорт для вторсырья – 2 шт.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34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615262" cy="846158"/>
          </a:xfrm>
        </p:spPr>
        <p:txBody>
          <a:bodyPr>
            <a:noAutofit/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Расчетное количество контейнеров по АПО-1 для вывоза ТКО</a:t>
            </a:r>
            <a:endParaRPr lang="ru-RU" sz="280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285852" y="1928802"/>
          <a:ext cx="6715172" cy="3325026"/>
        </p:xfrm>
        <a:graphic>
          <a:graphicData uri="http://schemas.openxmlformats.org/drawingml/2006/table">
            <a:tbl>
              <a:tblPr/>
              <a:tblGrid>
                <a:gridCol w="2500330"/>
                <a:gridCol w="2286016"/>
                <a:gridCol w="1928826"/>
              </a:tblGrid>
              <a:tr h="294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Муниципальное образование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Количество контейнеров, шт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Количество бункеров, шт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Ульяновск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2440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Базарносызганский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Барышкинский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337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Ульяновский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399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Вешкаймский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183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Павловский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79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Сурский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240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Старокулаткинский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126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Новоспасский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123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Цильнинский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238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Карсунский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153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Николаевский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290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Инзенский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394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Майнский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244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Радищевский район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67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ИТОГО по АПО-1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5401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298</a:t>
                      </a:r>
                    </a:p>
                  </a:txBody>
                  <a:tcPr marL="6540" marR="6540" marT="6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043758" cy="108266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Расчетное количество контейнеров по АПО-2 для вывоза ТКО</a:t>
            </a:r>
            <a:endParaRPr lang="ru-RU" sz="28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2143116"/>
          <a:ext cx="6143668" cy="3214712"/>
        </p:xfrm>
        <a:graphic>
          <a:graphicData uri="http://schemas.openxmlformats.org/drawingml/2006/table">
            <a:tbl>
              <a:tblPr/>
              <a:tblGrid>
                <a:gridCol w="2643003"/>
                <a:gridCol w="1802843"/>
                <a:gridCol w="1697822"/>
              </a:tblGrid>
              <a:tr h="703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Муниципальное образование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Количество контейнеров, шт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Количество бункеров, шт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ГО</a:t>
                      </a:r>
                      <a:r>
                        <a:rPr lang="ru-RU" sz="1200" b="0" i="0" u="none" strike="noStrike" baseline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Ульяновск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Кузоватовский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Теренгульский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Ульяновский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Сенгилеевский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Новоульяновск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ИТОГО по АПО-2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009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Расчетное количество контейнеров по АПО-3 для вывоза ТКО</a:t>
            </a:r>
            <a:endParaRPr lang="ru-RU" sz="28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2000240"/>
          <a:ext cx="6072230" cy="3286144"/>
        </p:xfrm>
        <a:graphic>
          <a:graphicData uri="http://schemas.openxmlformats.org/drawingml/2006/table">
            <a:tbl>
              <a:tblPr/>
              <a:tblGrid>
                <a:gridCol w="2612269"/>
                <a:gridCol w="1781880"/>
                <a:gridCol w="1678081"/>
              </a:tblGrid>
              <a:tr h="718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Муниципальное образование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Количество контейнеров, шт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Количество бункеров, шт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ГО Ульяновск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Старомайнский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Димитроград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Чердаклинский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Мелекесский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Новомалыклинский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ИТОГО по АПО-3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Ульяновская область. Общая информация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42484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Общее число </a:t>
            </a:r>
            <a:r>
              <a:rPr lang="ru-RU" sz="1200" dirty="0" smtClean="0"/>
              <a:t>муниципальных образований</a:t>
            </a:r>
            <a:r>
              <a:rPr lang="ru-RU" sz="1200" dirty="0"/>
              <a:t> первого и второго уровня в Ульяновской области составляет 167, из них:</a:t>
            </a:r>
          </a:p>
          <a:p>
            <a:r>
              <a:rPr lang="ru-RU" sz="1200" dirty="0"/>
              <a:t>Муниципальные образования первого уровня — 3 городских округа и 21 муниципальный район;</a:t>
            </a:r>
          </a:p>
          <a:p>
            <a:r>
              <a:rPr lang="ru-RU" sz="1200" dirty="0"/>
              <a:t>Муниципальные образования второго уровня — 31 городское и 112 сельских поселений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Городские </a:t>
            </a:r>
            <a:r>
              <a:rPr lang="ru-RU" sz="1200" dirty="0" smtClean="0"/>
              <a:t>округа:</a:t>
            </a:r>
          </a:p>
          <a:p>
            <a:r>
              <a:rPr lang="ru-RU" sz="1200" dirty="0" smtClean="0"/>
              <a:t>Городской округ Димитровград;</a:t>
            </a:r>
          </a:p>
          <a:p>
            <a:r>
              <a:rPr lang="ru-RU" sz="1200" dirty="0" smtClean="0"/>
              <a:t>Городской </a:t>
            </a:r>
            <a:r>
              <a:rPr lang="ru-RU" sz="1200" dirty="0"/>
              <a:t>округ </a:t>
            </a:r>
            <a:r>
              <a:rPr lang="ru-RU" sz="1200" dirty="0" err="1" smtClean="0"/>
              <a:t>Новоульяновск</a:t>
            </a:r>
            <a:r>
              <a:rPr lang="ru-RU" sz="1200" dirty="0" smtClean="0"/>
              <a:t>;</a:t>
            </a:r>
            <a:endParaRPr lang="ru-RU" sz="1200" dirty="0"/>
          </a:p>
          <a:p>
            <a:r>
              <a:rPr lang="ru-RU" sz="1200" dirty="0"/>
              <a:t>Городской округ </a:t>
            </a:r>
            <a:r>
              <a:rPr lang="ru-RU" sz="1200" dirty="0" smtClean="0"/>
              <a:t>Ульяновск.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Муниципальные районы:</a:t>
            </a:r>
            <a:endParaRPr lang="ru-RU" sz="1200" dirty="0"/>
          </a:p>
        </p:txBody>
      </p:sp>
      <p:pic>
        <p:nvPicPr>
          <p:cNvPr id="1026" name="Picture 2" descr="C:\Users\Кирилл\Desktop\ул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38" y="692696"/>
            <a:ext cx="4430345" cy="4504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0512772"/>
              </p:ext>
            </p:extLst>
          </p:nvPr>
        </p:nvGraphicFramePr>
        <p:xfrm>
          <a:off x="395536" y="5085184"/>
          <a:ext cx="6620271" cy="1554480"/>
        </p:xfrm>
        <a:graphic>
          <a:graphicData uri="http://schemas.openxmlformats.org/drawingml/2006/table">
            <a:tbl>
              <a:tblPr/>
              <a:tblGrid>
                <a:gridCol w="2206757"/>
                <a:gridCol w="2206757"/>
                <a:gridCol w="2206757"/>
              </a:tblGrid>
              <a:tr h="1296144"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Базарносызганский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Барышский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Вешкаймский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Инзенский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Карсунский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Кузоватовский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Майнский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 startAt="8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Мелекесский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8"/>
                      </a:pP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Николаевский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8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Новомалыклинский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8"/>
                      </a:pP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Новоспасский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8"/>
                      </a:pP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Павловский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8"/>
                      </a:pP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Радищевский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8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Сенгилеевский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 startAt="15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Старокулаткинский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15"/>
                      </a:pP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Старомайнский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15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Сурский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15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Тереньгульский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15"/>
                      </a:pP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Ульяновский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15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Цильнинский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район;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buFont typeface="+mj-lt"/>
                        <a:buAutoNum type="arabicPeriod" startAt="15"/>
                      </a:pPr>
                      <a:r>
                        <a:rPr lang="ru-RU" sz="120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Чердаклинский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район.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804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5809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Объемы образования ТКО и промышленных отходов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352928" cy="1368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Объемы образования ТКО </a:t>
            </a:r>
            <a:r>
              <a:rPr lang="ru-RU" sz="1600" smtClean="0"/>
              <a:t>по АПО:</a:t>
            </a:r>
            <a:endParaRPr lang="ru-RU" sz="1600" dirty="0" smtClean="0"/>
          </a:p>
          <a:p>
            <a:r>
              <a:rPr lang="ru-RU" sz="1600" smtClean="0"/>
              <a:t>АПО-1 – 1484,10 </a:t>
            </a:r>
            <a:r>
              <a:rPr lang="ru-RU" sz="1600" dirty="0" smtClean="0"/>
              <a:t>тыс. </a:t>
            </a:r>
            <a:r>
              <a:rPr lang="ru-RU" sz="1600" dirty="0" err="1" smtClean="0"/>
              <a:t>куб.м</a:t>
            </a:r>
            <a:r>
              <a:rPr lang="ru-RU" sz="1600" dirty="0" smtClean="0"/>
              <a:t>/год;</a:t>
            </a:r>
          </a:p>
          <a:p>
            <a:r>
              <a:rPr lang="ru-RU" sz="1600" smtClean="0"/>
              <a:t>АПО-2 – 855,69 </a:t>
            </a:r>
            <a:r>
              <a:rPr lang="ru-RU" sz="1600" dirty="0" smtClean="0"/>
              <a:t>тыс. </a:t>
            </a:r>
            <a:r>
              <a:rPr lang="ru-RU" sz="1600" dirty="0" err="1" smtClean="0"/>
              <a:t>куб.м</a:t>
            </a:r>
            <a:r>
              <a:rPr lang="ru-RU" sz="1600" dirty="0" smtClean="0"/>
              <a:t>/год;</a:t>
            </a:r>
          </a:p>
          <a:p>
            <a:r>
              <a:rPr lang="ru-RU" sz="1600" smtClean="0"/>
              <a:t>АПО-3 –  1194,24 </a:t>
            </a:r>
            <a:r>
              <a:rPr lang="ru-RU" sz="1600" dirty="0" smtClean="0"/>
              <a:t>тыс. </a:t>
            </a:r>
            <a:r>
              <a:rPr lang="ru-RU" sz="1600" dirty="0" err="1" smtClean="0"/>
              <a:t>куб.м</a:t>
            </a:r>
            <a:r>
              <a:rPr lang="ru-RU" sz="1600" dirty="0" smtClean="0"/>
              <a:t>/год.</a:t>
            </a:r>
          </a:p>
          <a:p>
            <a:pPr marL="0" indent="0">
              <a:buNone/>
            </a:pPr>
            <a:r>
              <a:rPr lang="ru-RU" sz="1600" dirty="0" smtClean="0"/>
              <a:t>Объемы образования  промышленных отходов (по классам опасности):</a:t>
            </a:r>
          </a:p>
          <a:p>
            <a:pPr marL="0" indent="0">
              <a:buNone/>
            </a:pP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285992"/>
          <a:ext cx="8429683" cy="4245494"/>
        </p:xfrm>
        <a:graphic>
          <a:graphicData uri="http://schemas.openxmlformats.org/drawingml/2006/table">
            <a:tbl>
              <a:tblPr/>
              <a:tblGrid>
                <a:gridCol w="528921"/>
                <a:gridCol w="2198329"/>
                <a:gridCol w="634705"/>
                <a:gridCol w="634705"/>
                <a:gridCol w="634705"/>
                <a:gridCol w="1083675"/>
                <a:gridCol w="1147711"/>
                <a:gridCol w="833052"/>
                <a:gridCol w="733880"/>
              </a:tblGrid>
              <a:tr h="1358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 п/п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района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отходов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строительные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5210" marR="5210" marT="52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Базарносызганский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1178.10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1180.92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Барышский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0.0928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25.42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3547.76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3573.18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192.54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Вешкаймский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4131.26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4131.95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Инзенский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0.7445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4609.63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6935.23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11544.86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27126.28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Карсунский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2247.76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2249.96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Кузоватовский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1532.01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1945.35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3477.36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4693.61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Майнский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0.0153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2218.45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2430.66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4649.11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2436.78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Мелекесский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151389.53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5189.04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156578.57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93851.38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Николаевский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131.77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89.10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3394.20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3483.30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91.93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Новомалыклинский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2599.43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2615.61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Новоспасский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287.46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1567.80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1855.26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67.35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Павловский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1090.02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1090.57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Радищевский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236.85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1156.76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1393.61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Сенгилеевский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61.06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66.85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4466.53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4533.38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5086.93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Старокулаткинский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1.69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1524.73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1537.20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32.09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Старомайнский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145.38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1745.38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380.46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Сурский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9102.82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2113.06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11215.88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643.40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Тереньгульский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252.76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1547.56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1800.32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Ульяновский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9126.41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4171.35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13297.76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1248.45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Цильнинский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21.13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3141.74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3162.87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12443.82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2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Чердаклинский район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7874.23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3436.03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11310.26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163487.22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г. Ульяновск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10526.20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57.31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13727.63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35326.22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46685.84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82012.06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194161.71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г. Димитровград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2.21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206.93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1350.44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12883.85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14234.29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14351.24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г. Новоульяновск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382.16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1741.57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2123.73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2033.00</a:t>
                      </a:r>
                    </a:p>
                  </a:txBody>
                  <a:tcPr marL="5210" marR="5210" marT="5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3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0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по Ульяновской области:</a:t>
                      </a: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10531.57</a:t>
                      </a: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67.08</a:t>
                      </a: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14181.52</a:t>
                      </a: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224071.76</a:t>
                      </a: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120725.63</a:t>
                      </a: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344797.39</a:t>
                      </a: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522379.09</a:t>
                      </a:r>
                    </a:p>
                  </a:txBody>
                  <a:tcPr marL="5210" marR="5210" marT="5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66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4583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Объекты, внесенные в ГРОРО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692696"/>
            <a:ext cx="2736304" cy="5976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1 - полигон ТКО, с. Большие Ключищи;</a:t>
            </a:r>
          </a:p>
          <a:p>
            <a:r>
              <a:rPr lang="ru-RU" sz="1200" dirty="0" smtClean="0"/>
              <a:t>2 - полигон ТКО и </a:t>
            </a:r>
            <a:r>
              <a:rPr lang="ru-RU" sz="1200" dirty="0" err="1" smtClean="0"/>
              <a:t>шламохранилище</a:t>
            </a:r>
            <a:r>
              <a:rPr lang="ru-RU" sz="1200" dirty="0" smtClean="0"/>
              <a:t>, с. Русский Мелекесс;</a:t>
            </a:r>
          </a:p>
          <a:p>
            <a:r>
              <a:rPr lang="ru-RU" sz="1200" dirty="0" smtClean="0"/>
              <a:t>3 - полигон ТКО, </a:t>
            </a:r>
            <a:r>
              <a:rPr lang="ru-RU" sz="1200" dirty="0" err="1" smtClean="0"/>
              <a:t>р.п</a:t>
            </a:r>
            <a:r>
              <a:rPr lang="ru-RU" sz="1200" dirty="0" smtClean="0"/>
              <a:t>. Сурское;</a:t>
            </a:r>
          </a:p>
          <a:p>
            <a:r>
              <a:rPr lang="ru-RU" sz="1200" dirty="0" smtClean="0"/>
              <a:t>4 - карьер и хранилище, с. </a:t>
            </a:r>
            <a:r>
              <a:rPr lang="ru-RU" sz="1200" dirty="0" err="1" smtClean="0"/>
              <a:t>Баратаевка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5 - </a:t>
            </a:r>
            <a:r>
              <a:rPr lang="ru-RU" sz="1200" dirty="0" err="1" smtClean="0"/>
              <a:t>шламохранилище,г</a:t>
            </a:r>
            <a:r>
              <a:rPr lang="ru-RU" sz="1200" dirty="0" smtClean="0"/>
              <a:t>. Ульяновск;</a:t>
            </a:r>
          </a:p>
          <a:p>
            <a:r>
              <a:rPr lang="ru-RU" sz="1200" dirty="0" smtClean="0"/>
              <a:t>6 - полигон ТКО, </a:t>
            </a:r>
            <a:r>
              <a:rPr lang="ru-RU" sz="1200" dirty="0" err="1" smtClean="0"/>
              <a:t>р.п</a:t>
            </a:r>
            <a:r>
              <a:rPr lang="ru-RU" sz="1200" dirty="0" smtClean="0"/>
              <a:t>. Кузоватово;</a:t>
            </a:r>
          </a:p>
          <a:p>
            <a:r>
              <a:rPr lang="ru-RU" sz="1200" dirty="0" smtClean="0"/>
              <a:t>7 - полигон ТКО, г. Инза;</a:t>
            </a:r>
          </a:p>
          <a:p>
            <a:r>
              <a:rPr lang="ru-RU" sz="1200" dirty="0" smtClean="0"/>
              <a:t>8 - объект хранения отходов (</a:t>
            </a:r>
            <a:r>
              <a:rPr lang="ru-RU" sz="1200" dirty="0" err="1" smtClean="0"/>
              <a:t>золоотвал</a:t>
            </a:r>
            <a:r>
              <a:rPr lang="ru-RU" sz="1200" dirty="0" smtClean="0"/>
              <a:t> совмещенный со </a:t>
            </a:r>
            <a:r>
              <a:rPr lang="ru-RU" sz="1200" dirty="0" err="1" smtClean="0"/>
              <a:t>шламонакопителем</a:t>
            </a:r>
            <a:r>
              <a:rPr lang="ru-RU" sz="1200" dirty="0" smtClean="0"/>
              <a:t>),г. Ульяновск;</a:t>
            </a:r>
          </a:p>
          <a:p>
            <a:r>
              <a:rPr lang="ru-RU" sz="1200" dirty="0" smtClean="0"/>
              <a:t>9 - площадка для навоза и пруды-накопители, п. Зеленая Роща;</a:t>
            </a:r>
          </a:p>
          <a:p>
            <a:r>
              <a:rPr lang="ru-RU" sz="1200" dirty="0" smtClean="0"/>
              <a:t>10 - полигон ТКО, г. Димитровград;</a:t>
            </a:r>
          </a:p>
          <a:p>
            <a:r>
              <a:rPr lang="ru-RU" sz="1200" dirty="0" smtClean="0"/>
              <a:t>11 – полигон ТКО, с. Красный Яр (п. Колхозный) (исключен);</a:t>
            </a:r>
          </a:p>
          <a:p>
            <a:r>
              <a:rPr lang="ru-RU" sz="1200" dirty="0" smtClean="0"/>
              <a:t>12 – полигон ТКО, с. Богородская Репьевка </a:t>
            </a:r>
            <a:r>
              <a:rPr lang="ru-RU" sz="1200" dirty="0" err="1" smtClean="0"/>
              <a:t>Цильнинского</a:t>
            </a:r>
            <a:r>
              <a:rPr lang="ru-RU" sz="1200" dirty="0" smtClean="0"/>
              <a:t> района (исключен).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2696"/>
            <a:ext cx="6108751" cy="5717791"/>
          </a:xfrm>
        </p:spPr>
      </p:pic>
    </p:spTree>
    <p:extLst>
      <p:ext uri="{BB962C8B-B14F-4D97-AF65-F5344CB8AC3E}">
        <p14:creationId xmlns="" xmlns:p14="http://schemas.microsoft.com/office/powerpoint/2010/main" val="17173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49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Определенные нормы накопления отходов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8833016"/>
              </p:ext>
            </p:extLst>
          </p:nvPr>
        </p:nvGraphicFramePr>
        <p:xfrm>
          <a:off x="467544" y="1484784"/>
          <a:ext cx="7772400" cy="2290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562"/>
                <a:gridCol w="1158562"/>
                <a:gridCol w="602087"/>
                <a:gridCol w="515423"/>
                <a:gridCol w="516564"/>
                <a:gridCol w="469811"/>
                <a:gridCol w="474372"/>
                <a:gridCol w="475512"/>
                <a:gridCol w="447004"/>
                <a:gridCol w="460688"/>
                <a:gridCol w="461828"/>
                <a:gridCol w="515423"/>
                <a:gridCol w="516564"/>
              </a:tblGrid>
              <a:tr h="5590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</a:rPr>
                        <a:t>№ и/я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</a:rPr>
                        <a:t>Наименование объектов образования отходов</a:t>
                      </a:r>
                      <a:endParaRPr lang="ru-RU" sz="800" b="1" i="0" u="none" strike="noStrike" baseline="0" dirty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Единица измерения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г. Ульяновск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г. Новоульяновск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г. Димитровград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Населенные пункты с численность от 3 до 18 тыс. чел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Населенные пункты с численность  менее 3 тыс. чел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Среднегодовая норма накоплен ни, куб. м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Объёмный вес кг/куб.м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Среднегодовая норма накоплен ни, куб. м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Объёмный вес кг/куб.м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Среднегодовая норма накоплен ни, куб. м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Объёмный вес кг/куб.м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Среднегодовая норма накоплен ни, куб. м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Объёмный вес кг/куб.м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Среднегодовая норма накоплен ни, куб. м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Объёмный вес кг/куб.м</a:t>
                      </a:r>
                      <a:endParaRPr lang="ru-RU" sz="800" b="1" i="0" u="none" strike="noStrike" baseline="0">
                        <a:solidFill>
                          <a:srgbClr val="212121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1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2</a:t>
                      </a:r>
                      <a:endParaRPr lang="ru-RU" sz="800" b="1" i="1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3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4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5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6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7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8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9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10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11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12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13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</a:rPr>
                        <a:t>1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effectLst/>
                        </a:rPr>
                        <a:t>Благоустроенный фонд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</a:rPr>
                        <a:t>м3/ чел в год</a:t>
                      </a:r>
                      <a:endParaRPr lang="ru-RU" sz="800" b="0" i="0" u="none" strike="noStrike" baseline="0" dirty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baseline="0" smtClean="0"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,5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2,5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101</a:t>
                      </a:r>
                      <a:endParaRPr lang="ru-RU" sz="800" b="1" i="0" u="none" strike="noStrike" baseline="0" dirty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2,75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effectLst/>
                        </a:rPr>
                        <a:t>КГО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м3/ чел в год</a:t>
                      </a:r>
                      <a:endParaRPr lang="ru-RU" sz="800" b="0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0,5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0,5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109</a:t>
                      </a:r>
                      <a:endParaRPr lang="ru-RU" sz="800" b="1" i="0" u="none" strike="noStrike" baseline="0" dirty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0,41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>
                          <a:effectLst/>
                        </a:rPr>
                        <a:t>Неблагоустроенный фонд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>
                          <a:effectLst/>
                        </a:rPr>
                        <a:t>м3/ чел в год</a:t>
                      </a:r>
                      <a:endParaRPr lang="ru-RU" sz="800" b="0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2,9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2,8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112</a:t>
                      </a:r>
                      <a:endParaRPr lang="ru-RU" sz="800" b="1" i="0" u="none" strike="noStrike" baseline="0" dirty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2,99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2,63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baseline="0" dirty="0">
                          <a:effectLst/>
                        </a:rPr>
                        <a:t>КГО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baseline="0" dirty="0">
                          <a:effectLst/>
                        </a:rPr>
                        <a:t>м3/ чел в год</a:t>
                      </a:r>
                      <a:endParaRPr lang="ru-RU" sz="800" b="0" i="0" u="none" strike="noStrike" baseline="0" dirty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0,55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0,55</a:t>
                      </a:r>
                      <a:endParaRPr lang="ru-RU" sz="800" b="1" i="0" u="none" strike="noStrike" baseline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effectLst/>
                          <a:latin typeface="Times New Roman"/>
                        </a:rPr>
                        <a:t>121</a:t>
                      </a:r>
                      <a:endParaRPr lang="ru-RU" sz="800" b="1" i="0" u="none" strike="noStrike" baseline="0" dirty="0"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0,32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  <a:endParaRPr lang="ru-RU" sz="8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  <a:endParaRPr lang="ru-RU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51" marR="4051" marT="4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654" y="414908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Также были определены нормы накопления ТКО для объектов социально-культурного назначения:</a:t>
            </a:r>
          </a:p>
          <a:p>
            <a:endParaRPr lang="ru-RU" sz="1200" dirty="0" smtClean="0"/>
          </a:p>
          <a:p>
            <a:pPr marL="228600" indent="-228600">
              <a:buAutoNum type="arabicPeriod"/>
            </a:pPr>
            <a:r>
              <a:rPr lang="ru-RU" sz="1200" dirty="0" smtClean="0"/>
              <a:t>Организации торговли,</a:t>
            </a:r>
          </a:p>
          <a:p>
            <a:pPr marL="228600" indent="-228600">
              <a:buAutoNum type="arabicPeriod"/>
            </a:pPr>
            <a:r>
              <a:rPr lang="ru-RU" sz="1200" dirty="0"/>
              <a:t>Медицинские, лечебно-профилактические учреждения, фармацевтические </a:t>
            </a:r>
            <a:r>
              <a:rPr lang="ru-RU" sz="1200" dirty="0" smtClean="0"/>
              <a:t>организации,</a:t>
            </a:r>
          </a:p>
          <a:p>
            <a:pPr marL="228600" indent="-228600">
              <a:buAutoNum type="arabicPeriod"/>
            </a:pPr>
            <a:r>
              <a:rPr lang="ru-RU" sz="1200" dirty="0"/>
              <a:t>Предприятия и организации транспортной </a:t>
            </a:r>
            <a:r>
              <a:rPr lang="ru-RU" sz="1200" dirty="0" smtClean="0"/>
              <a:t>инфраструктуры,</a:t>
            </a:r>
          </a:p>
          <a:p>
            <a:pPr marL="228600" indent="-228600">
              <a:buAutoNum type="arabicPeriod"/>
            </a:pPr>
            <a:r>
              <a:rPr lang="ru-RU" sz="1200" dirty="0"/>
              <a:t>Образовательные </a:t>
            </a:r>
            <a:r>
              <a:rPr lang="ru-RU" sz="1200" dirty="0" smtClean="0"/>
              <a:t>учреждения,</a:t>
            </a:r>
          </a:p>
          <a:p>
            <a:pPr marL="228600" indent="-228600">
              <a:buAutoNum type="arabicPeriod"/>
            </a:pPr>
            <a:r>
              <a:rPr lang="ru-RU" sz="1200" dirty="0"/>
              <a:t>Предприятия службы </a:t>
            </a:r>
            <a:r>
              <a:rPr lang="ru-RU" sz="1200" dirty="0" smtClean="0"/>
              <a:t>быта,</a:t>
            </a:r>
          </a:p>
          <a:p>
            <a:pPr marL="228600" indent="-228600">
              <a:buAutoNum type="arabicPeriod"/>
            </a:pPr>
            <a:r>
              <a:rPr lang="ru-RU" sz="1200" dirty="0"/>
              <a:t>Культурно- развлекательные, спортивные </a:t>
            </a:r>
            <a:r>
              <a:rPr lang="ru-RU" sz="1200" dirty="0" smtClean="0"/>
              <a:t>учреждения,</a:t>
            </a:r>
          </a:p>
          <a:p>
            <a:pPr marL="228600" indent="-228600">
              <a:buAutoNum type="arabicPeriod"/>
            </a:pPr>
            <a:r>
              <a:rPr lang="ru-RU" sz="1200" dirty="0"/>
              <a:t>Административные н научные учреждения, </a:t>
            </a:r>
            <a:r>
              <a:rPr lang="ru-RU" sz="1200" dirty="0" smtClean="0"/>
              <a:t>офисы,</a:t>
            </a:r>
          </a:p>
          <a:p>
            <a:pPr marL="228600" indent="-228600">
              <a:buAutoNum type="arabicPeriod"/>
            </a:pPr>
            <a:r>
              <a:rPr lang="ru-RU" sz="1200" dirty="0"/>
              <a:t> Иные </a:t>
            </a:r>
            <a:r>
              <a:rPr lang="ru-RU" sz="1200" dirty="0" smtClean="0"/>
              <a:t>организации.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08720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Нормы накопления ТКО были определены для 5 типов населенных пунктов: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1121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5620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Деление Ульяновской области </a:t>
            </a:r>
            <a:r>
              <a:rPr lang="ru-RU" sz="2400" b="1" smtClean="0">
                <a:solidFill>
                  <a:schemeClr val="tx1"/>
                </a:solidFill>
              </a:rPr>
              <a:t>по АПО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Ул. обл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5282" y="857232"/>
            <a:ext cx="6176254" cy="5780974"/>
          </a:xfrm>
        </p:spPr>
      </p:pic>
    </p:spTree>
    <p:extLst>
      <p:ext uri="{BB962C8B-B14F-4D97-AF65-F5344CB8AC3E}">
        <p14:creationId xmlns="" xmlns:p14="http://schemas.microsoft.com/office/powerpoint/2010/main" val="31010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3312368" cy="490384"/>
          </a:xfrm>
        </p:spPr>
        <p:txBody>
          <a:bodyPr>
            <a:noAutofit/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АПО-1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quarter" idx="1"/>
          </p:nvPr>
        </p:nvSpPr>
        <p:spPr>
          <a:xfrm>
            <a:off x="1043608" y="5157192"/>
            <a:ext cx="2592288" cy="1368152"/>
          </a:xfrm>
        </p:spPr>
        <p:txBody>
          <a:bodyPr>
            <a:normAutofit fontScale="77500" lnSpcReduction="20000"/>
          </a:bodyPr>
          <a:lstStyle/>
          <a:p>
            <a:r>
              <a:rPr lang="ru-RU" sz="1400" dirty="0" smtClean="0"/>
              <a:t>1 – Полигон ТКО, с. </a:t>
            </a:r>
            <a:r>
              <a:rPr lang="ru-RU" sz="1400" dirty="0" err="1" smtClean="0"/>
              <a:t>Баратаевка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2 – МПС Карсун;</a:t>
            </a:r>
          </a:p>
          <a:p>
            <a:r>
              <a:rPr lang="ru-RU" sz="1400" dirty="0" smtClean="0"/>
              <a:t>3 – МПС Инза;</a:t>
            </a:r>
          </a:p>
          <a:p>
            <a:r>
              <a:rPr lang="ru-RU" sz="1400" dirty="0" smtClean="0"/>
              <a:t>4 – МПС Барыш;</a:t>
            </a:r>
          </a:p>
          <a:p>
            <a:r>
              <a:rPr lang="ru-RU" sz="1400" dirty="0" smtClean="0"/>
              <a:t>5 – МПС Николаевка;</a:t>
            </a:r>
          </a:p>
          <a:p>
            <a:r>
              <a:rPr lang="ru-RU" sz="1400" dirty="0" smtClean="0"/>
              <a:t>6 – МПС Новоспасское.</a:t>
            </a:r>
          </a:p>
          <a:p>
            <a:endParaRPr lang="ru-RU" sz="1400" dirty="0"/>
          </a:p>
        </p:txBody>
      </p:sp>
      <p:pic>
        <p:nvPicPr>
          <p:cNvPr id="8" name="Содержимое 7" descr="Оператор 1 поток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4732004" cy="4429156"/>
          </a:xfr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628" y="142852"/>
          <a:ext cx="3929090" cy="6544264"/>
        </p:xfrm>
        <a:graphic>
          <a:graphicData uri="http://schemas.openxmlformats.org/drawingml/2006/table">
            <a:tbl>
              <a:tblPr/>
              <a:tblGrid>
                <a:gridCol w="757697"/>
                <a:gridCol w="898301"/>
                <a:gridCol w="788942"/>
                <a:gridCol w="742075"/>
                <a:gridCol w="742075"/>
              </a:tblGrid>
              <a:tr h="8532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Таблица 1 -АПО-1</a:t>
                      </a:r>
                    </a:p>
                  </a:txBody>
                  <a:tcPr marL="2352" marR="2352" marT="2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МПС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района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центры поселений района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от административных центров района до МПС, км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от МПС до основного полигона, км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 на полигон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Ульяновск, Ленинский и Засвияжский районы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Ульяновск, Ленинский и Засвияжский районы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 на полигон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Майнский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р.п.Майна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 на полигон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Ульяновский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р.п.Ишеевка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с.Тетюшское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п.Тимирязевский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с.Ундоры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 на полигон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Цильнинский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р.п.Цильна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Карсун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Вешкаймский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п.г.т.Вешкайма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п.г.т.Сурское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Карсунский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р.п.Языково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с.Большие Поселки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с.Вальдивадское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с.Новое Погорелово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с.Сосновка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с.Татарские Горенки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с.Урено-Карелинское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Инза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Базаоносызганский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р.п.Базарный Сызган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с.Должниково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с.Папузы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с.Сосновый Бор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Инзенский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р.п.Глотовка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с.Валгуссы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с.Коржевка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с.Оськино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6.9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с.Сюксюм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с.Труслейка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6.6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с.Черемушки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Барыш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Базарносызганский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с.Лапшаур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Барышский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п.г.т.Жадовка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п.г.т.Измайлово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п.г.т.Рабочий поселок имени В.И.Ленина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п.г.т.Старотимошкино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с.Живайкино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с.Малая Хомутерь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Николаевка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Павловский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п.г.т.Павловка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Николаевский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с.Барановка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с.Головино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с.Дубровка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с.Канадей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с.Никулино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с.Поспеловка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с.Славкино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с.Сухая Терешка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Новоспасская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Старокулаткинский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р.п.Старая Кулатка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Радищевский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п.г.т.Радищево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Новоспасский район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с.Коптеевка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п.Красносельск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с.Садовое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8.8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с.Троицкий Сунгур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п.Фабричные Выселки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52" marR="2352" marT="2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 Основной полигон - 1 (у с.Баратаевка), Вспомогательных полигонов - 0, МПС - 5.</a:t>
                      </a:r>
                    </a:p>
                  </a:txBody>
                  <a:tcPr marL="2352" marR="2352" marT="23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29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099201" cy="432048"/>
          </a:xfrm>
        </p:spPr>
        <p:txBody>
          <a:bodyPr>
            <a:noAutofit/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АПО-2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sz="quarter" idx="1"/>
          </p:nvPr>
        </p:nvSpPr>
        <p:spPr>
          <a:xfrm>
            <a:off x="928662" y="4929198"/>
            <a:ext cx="3497042" cy="1643074"/>
          </a:xfrm>
        </p:spPr>
        <p:txBody>
          <a:bodyPr>
            <a:noAutofit/>
          </a:bodyPr>
          <a:lstStyle/>
          <a:p>
            <a:r>
              <a:rPr lang="ru-RU" sz="1100" smtClean="0">
                <a:latin typeface="+mj-lt"/>
              </a:rPr>
              <a:t>1 - полигон </a:t>
            </a:r>
            <a:r>
              <a:rPr lang="ru-RU" sz="1100" dirty="0" smtClean="0">
                <a:latin typeface="+mj-lt"/>
              </a:rPr>
              <a:t>ТКО, с. Большие Ключищи;</a:t>
            </a:r>
          </a:p>
          <a:p>
            <a:r>
              <a:rPr lang="ru-RU" sz="1100" smtClean="0">
                <a:latin typeface="+mj-lt"/>
              </a:rPr>
              <a:t>2 – полигон ТКО, р.п. Кузоватово;</a:t>
            </a:r>
            <a:endParaRPr lang="ru-RU" sz="1100" dirty="0" smtClean="0">
              <a:latin typeface="+mj-lt"/>
            </a:endParaRPr>
          </a:p>
          <a:p>
            <a:r>
              <a:rPr lang="ru-RU" sz="1100" smtClean="0">
                <a:latin typeface="+mj-lt"/>
              </a:rPr>
              <a:t>3 - МПС Байдулино;</a:t>
            </a:r>
          </a:p>
          <a:p>
            <a:r>
              <a:rPr lang="ru-RU" sz="1100" smtClean="0">
                <a:latin typeface="+mj-lt"/>
              </a:rPr>
              <a:t>4 -  МПС Елаур;</a:t>
            </a:r>
          </a:p>
          <a:p>
            <a:r>
              <a:rPr lang="ru-RU" sz="1100" smtClean="0">
                <a:latin typeface="+mj-lt"/>
              </a:rPr>
              <a:t>5 – МПС Солдатская Ташла, МПС Ясашная Ташла;</a:t>
            </a:r>
          </a:p>
          <a:p>
            <a:r>
              <a:rPr lang="ru-RU" sz="1100" smtClean="0">
                <a:latin typeface="+mj-lt"/>
              </a:rPr>
              <a:t>6 – МПС Тушна.</a:t>
            </a:r>
            <a:endParaRPr lang="ru-RU" sz="1100" dirty="0">
              <a:latin typeface="+mj-lt"/>
            </a:endParaRPr>
          </a:p>
        </p:txBody>
      </p:sp>
      <p:pic>
        <p:nvPicPr>
          <p:cNvPr id="7" name="Содержимое 6" descr="оператор 2 (вариант 3) поток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642918"/>
            <a:ext cx="4566480" cy="4274226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14876" y="285728"/>
          <a:ext cx="4255681" cy="6000789"/>
        </p:xfrm>
        <a:graphic>
          <a:graphicData uri="http://schemas.openxmlformats.org/drawingml/2006/table">
            <a:tbl>
              <a:tblPr/>
              <a:tblGrid>
                <a:gridCol w="854081"/>
                <a:gridCol w="1008700"/>
                <a:gridCol w="743640"/>
                <a:gridCol w="751002"/>
                <a:gridCol w="898258"/>
              </a:tblGrid>
              <a:tr h="1136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Таблица 2 - АПО-2 (вариант 3)</a:t>
                      </a:r>
                    </a:p>
                  </a:txBody>
                  <a:tcPr marL="3528" marR="3528" marT="3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5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МПС/полигона (месторасположение)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района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центры поселений района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от административных центров района до МПС/полигона, км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от МПС до основного полигона, км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1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 на полигон с.Б.Ключищи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Ульяновск, Железнодорожный район и часть Засвияжского района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Ульяновск, Железнодорожный район и часть Засвияжского района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 на полигон с.Б.Ключищи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г.Новоульяновск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г.Новоульяновск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 на полигон с.Б.Ключищи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Ульяновский район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с.Большие Ключищи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5.8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с.Елшанка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Полигон ТКО Кузоватово (МПС Кузоватово)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Кузоватовский район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р.п.Кузоватово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4.3 (до полигона Кузоватово)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(р.п.Кузоватово)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с.Безводовка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( до полигона Кузоватово)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с.Еделево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( до полигона Кузоватово)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с.Коромысловка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( до полигона Кузоватово)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с.Лесное Матюнино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( до полигона Кузоватово)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с.Смышляевка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( до полигона Кузоватово)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МПС Байдулино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Тереньгульский район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р.п.Тереньга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(поворот на с.Байдулино)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с.Белогорское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с.Красноборск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с.Михайловка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МПС Елаур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Сенгилеевский район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г.Сенгилей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(с.Елаур)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с.Новая Слобода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МПС Солдатская Ташла, МПС Ясашная Ташла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Кузоватовский район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с.Спешневка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2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(с.Солдатская Ташла - поворот на р.п.Кузоватово)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Тереньгульский район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с.Подкуровка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с.Солдатская Ташла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с.Ясашная Ташла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МПС Тушна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Сенгилеевский район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п.Красный Гуляй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(с.Тушна)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п.Силикатный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п.Цемзавод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28" marR="3528" marT="3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0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 Основной полигон - 1 (у с.Б.Ключищи), Вспомогательных полигонов - 1 (у р.п.Кузоватово) , МПС - 6.</a:t>
                      </a:r>
                    </a:p>
                  </a:txBody>
                  <a:tcPr marL="3528" marR="3528" marT="3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24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3009528" cy="580926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АПО-3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quarter" idx="1"/>
          </p:nvPr>
        </p:nvSpPr>
        <p:spPr>
          <a:xfrm>
            <a:off x="899592" y="5301208"/>
            <a:ext cx="3888432" cy="864096"/>
          </a:xfrm>
        </p:spPr>
        <p:txBody>
          <a:bodyPr>
            <a:normAutofit fontScale="92500" lnSpcReduction="20000"/>
          </a:bodyPr>
          <a:lstStyle/>
          <a:p>
            <a:r>
              <a:rPr lang="ru-RU" sz="1100" smtClean="0">
                <a:latin typeface="+mj-lt"/>
              </a:rPr>
              <a:t>1 - полигон ТКО, с. Русский Мелекесс;</a:t>
            </a:r>
          </a:p>
          <a:p>
            <a:r>
              <a:rPr lang="ru-RU" sz="1100" smtClean="0">
                <a:latin typeface="+mj-lt"/>
              </a:rPr>
              <a:t>2 - свалка </a:t>
            </a:r>
            <a:r>
              <a:rPr lang="ru-RU" sz="1100" dirty="0" smtClean="0">
                <a:latin typeface="+mj-lt"/>
              </a:rPr>
              <a:t>ООО «Благо», г. Димитровград;</a:t>
            </a:r>
          </a:p>
          <a:p>
            <a:r>
              <a:rPr lang="ru-RU" sz="1100" smtClean="0">
                <a:latin typeface="+mj-lt"/>
              </a:rPr>
              <a:t>3 - полигон </a:t>
            </a:r>
            <a:r>
              <a:rPr lang="ru-RU" sz="1100" dirty="0" smtClean="0">
                <a:latin typeface="+mj-lt"/>
              </a:rPr>
              <a:t>ТКО, с. Красный Яр;</a:t>
            </a:r>
          </a:p>
          <a:p>
            <a:r>
              <a:rPr lang="ru-RU" sz="1100" smtClean="0">
                <a:latin typeface="+mj-lt"/>
              </a:rPr>
              <a:t>3 - МПС </a:t>
            </a:r>
            <a:r>
              <a:rPr lang="ru-RU" sz="1100" dirty="0" smtClean="0">
                <a:latin typeface="+mj-lt"/>
              </a:rPr>
              <a:t>Старая Майна.</a:t>
            </a:r>
            <a:endParaRPr lang="ru-RU" sz="1100" dirty="0">
              <a:latin typeface="+mj-lt"/>
            </a:endParaRPr>
          </a:p>
        </p:txBody>
      </p:sp>
      <p:pic>
        <p:nvPicPr>
          <p:cNvPr id="7" name="Содержимое 6" descr="оператор 3 (вариант 2)  поток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4566481" cy="4274226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29190" y="357166"/>
          <a:ext cx="3966898" cy="6072222"/>
        </p:xfrm>
        <a:graphic>
          <a:graphicData uri="http://schemas.openxmlformats.org/drawingml/2006/table">
            <a:tbl>
              <a:tblPr/>
              <a:tblGrid>
                <a:gridCol w="758089"/>
                <a:gridCol w="797300"/>
                <a:gridCol w="895330"/>
                <a:gridCol w="895330"/>
                <a:gridCol w="620849"/>
              </a:tblGrid>
              <a:tr h="11804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Таблица 3 - АПО-3 (вариант2)</a:t>
                      </a:r>
                    </a:p>
                  </a:txBody>
                  <a:tcPr marL="3630" marR="3630" marT="3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МПС/полигона/свалки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района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центры поселений района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от административных центров района до МПС, км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от МПС до полигона, км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2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Полигон у с.Русский Мелекесс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Мелекесский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г.Димитровград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р.п.Мулловка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р.п.Новая Майна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с.Лебяжье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с.Никольское-на-Черемшане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3630" marR="3630" marT="3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с.Новоселки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с.Рязаново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Новомалыклинский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с.Новая Малыкла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с.Средняя Якушка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Старомайнский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с.Большая Кандала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с.Татарское Урайкино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630" marR="3630" marT="3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Чердаклинский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с.Бряндино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Свалка ООО"Благо"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Мелекесский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г.Димитровград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с.Старая Сахча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с.Тиинск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Новомалыклинский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с.Высокий Колок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с.Новочеремшанск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с.Средний Сантимир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Полигон у с.Красный Яр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г.Ульяновск, Заволжский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г.Ульяновск, Заволжский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630" marR="3630" marT="3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Прямой вывоз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Чердаклинский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р.п.Чердаклы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с.Богдашкино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п.Колхозный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с.Крестово-Городище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630" marR="3630" marT="3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п.Мирный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с.Новый Белый Яр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с.Озерки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п.Октябрьский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с.Татарский Калмаюр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3630" marR="3630" marT="3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МПС Старая Майна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Старомайнский район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с.Жедяевка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км до полигона у с.Красный Яр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с.Крнасная Река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с.Матеевка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с.Прибрежное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0" marR="3630" marT="3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Итог: основных полигонов - 2 (у с.Красный Яр и с.Русский Мелекесс),  Свалки - 1 (ООО"Благо", г.Димитровград), МПС - 1 (Старая Майна).</a:t>
                      </a:r>
                    </a:p>
                  </a:txBody>
                  <a:tcPr marL="3630" marR="3630" marT="36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33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616</TotalTime>
  <Words>2047</Words>
  <Application>Microsoft Office PowerPoint</Application>
  <PresentationFormat>Экран (4:3)</PresentationFormat>
  <Paragraphs>1160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ТЕРРИТОРИАЛЬНАЯ СХЕМА ОБРАЩЕНИЯ С ОТХОДАМИ, В ТОМ ЧИСЛЕ ТВЕРДЫМИ КОММУНАЛЬНЫМИ ОТХОДАМИ, И СХЕМЫ РАЗМЕЩЕНИЯ ПОЛИГОНОВ ТВЕРДЫХ КОММУНАЛЬНЫХ ОТХОДОВ </vt:lpstr>
      <vt:lpstr>Ульяновская область. Общая информация</vt:lpstr>
      <vt:lpstr>Объемы образования ТКО и промышленных отходов</vt:lpstr>
      <vt:lpstr>Объекты, внесенные в ГРОРО</vt:lpstr>
      <vt:lpstr>Определенные нормы накопления отходов</vt:lpstr>
      <vt:lpstr>Деление Ульяновской области по АПО</vt:lpstr>
      <vt:lpstr>АПО-1</vt:lpstr>
      <vt:lpstr>АПО-2</vt:lpstr>
      <vt:lpstr>АПО-3</vt:lpstr>
      <vt:lpstr>Объемы образования отходов по АПО</vt:lpstr>
      <vt:lpstr>Расчетное количество транспорта по АПО для вывоза ТКО</vt:lpstr>
      <vt:lpstr>Расчетное количество контейнеров по АПО-1 для вывоза ТКО</vt:lpstr>
      <vt:lpstr>Расчетное количество контейнеров по АПО-2 для вывоза ТКО</vt:lpstr>
      <vt:lpstr>Расчетное количество контейнеров по АПО-3 для вывоза ТКО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Elena</cp:lastModifiedBy>
  <cp:revision>75</cp:revision>
  <cp:lastPrinted>2015-11-25T08:45:28Z</cp:lastPrinted>
  <dcterms:created xsi:type="dcterms:W3CDTF">2015-11-24T11:48:01Z</dcterms:created>
  <dcterms:modified xsi:type="dcterms:W3CDTF">2015-12-09T14:01:04Z</dcterms:modified>
</cp:coreProperties>
</file>